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61" r:id="rId4"/>
    <p:sldId id="260" r:id="rId5"/>
    <p:sldId id="258" r:id="rId6"/>
    <p:sldId id="264" r:id="rId7"/>
    <p:sldId id="275" r:id="rId8"/>
    <p:sldId id="257" r:id="rId9"/>
    <p:sldId id="265" r:id="rId10"/>
    <p:sldId id="274" r:id="rId11"/>
    <p:sldId id="263" r:id="rId12"/>
    <p:sldId id="266" r:id="rId13"/>
    <p:sldId id="267" r:id="rId14"/>
    <p:sldId id="269" r:id="rId15"/>
    <p:sldId id="270" r:id="rId16"/>
    <p:sldId id="268" r:id="rId17"/>
    <p:sldId id="271" r:id="rId18"/>
    <p:sldId id="272" r:id="rId19"/>
    <p:sldId id="273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5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66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6ED0-0F57-44C8-987D-3EAC31977464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ECD8-822C-4961-8184-3EF7C8818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6ED0-0F57-44C8-987D-3EAC31977464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ECD8-822C-4961-8184-3EF7C8818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6ED0-0F57-44C8-987D-3EAC31977464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ECD8-822C-4961-8184-3EF7C8818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6ED0-0F57-44C8-987D-3EAC31977464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ECD8-822C-4961-8184-3EF7C8818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6ED0-0F57-44C8-987D-3EAC31977464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ECD8-822C-4961-8184-3EF7C8818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6ED0-0F57-44C8-987D-3EAC31977464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ECD8-822C-4961-8184-3EF7C8818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6ED0-0F57-44C8-987D-3EAC31977464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ECD8-822C-4961-8184-3EF7C8818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6ED0-0F57-44C8-987D-3EAC31977464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ECD8-822C-4961-8184-3EF7C8818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6ED0-0F57-44C8-987D-3EAC31977464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ECD8-822C-4961-8184-3EF7C8818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6ED0-0F57-44C8-987D-3EAC31977464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ECD8-822C-4961-8184-3EF7C8818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6ED0-0F57-44C8-987D-3EAC31977464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ECD8-822C-4961-8184-3EF7C8818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66ED0-0F57-44C8-987D-3EAC31977464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5ECD8-822C-4961-8184-3EF7C8818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yringa_vulgaris_Sturm2.jpg?uselang=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u.wikipedia.org/wiki/%D0%9B%D0%B8%D1%81%D1%82" TargetMode="Externa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mmons.wikimedia.org/wiki/File:Acer_platanoides_1.JPG?uselang=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-603448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171400"/>
            <a:ext cx="8136904" cy="1800200"/>
          </a:xfrm>
        </p:spPr>
        <p:txBody>
          <a:bodyPr/>
          <a:lstStyle/>
          <a:p>
            <a:r>
              <a:rPr lang="ru-RU" i="1" dirty="0" smtClean="0"/>
              <a:t>Экологический паспорт группы «Теремок»</a:t>
            </a:r>
            <a:endParaRPr lang="ru-RU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700808"/>
            <a:ext cx="7488832" cy="542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7250" y="-642938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3851920" cy="616530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5" name="Picture 2" descr="K:\улица фото\IMG_20170210_111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496" y="332656"/>
            <a:ext cx="4752528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 descr="K:\улица фото\последние 0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4181" y="401820"/>
            <a:ext cx="4180117" cy="6195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4536504" cy="6858000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80528" y="548680"/>
            <a:ext cx="437423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/>
              <a:t>Пузыреплодник</a:t>
            </a:r>
          </a:p>
          <a:p>
            <a:pPr algn="ctr"/>
            <a:endParaRPr lang="ru-RU" sz="2000" b="1" i="1" dirty="0" smtClean="0"/>
          </a:p>
          <a:p>
            <a:r>
              <a:rPr lang="ru-RU" sz="2000" b="1" i="1" dirty="0" smtClean="0">
                <a:cs typeface="Times New Roman" pitchFamily="18" charset="0"/>
              </a:rPr>
              <a:t>Кустарник высотой до 1,5—3 м. Ветви поникающие.</a:t>
            </a:r>
          </a:p>
          <a:p>
            <a:r>
              <a:rPr lang="ru-RU" sz="2000" b="1" i="1" dirty="0" smtClean="0">
                <a:cs typeface="Times New Roman" pitchFamily="18" charset="0"/>
              </a:rPr>
              <a:t>Кора коричневая или буроватая с возрастом отслаивающаяся. От почек вниз по побегу идут хорошо заметные рёбра. Почки продолговато-яйцевидные, бурые, длиной 4—6 мм.</a:t>
            </a:r>
          </a:p>
          <a:p>
            <a:r>
              <a:rPr lang="ru-RU" sz="2000" b="1" i="1" dirty="0" smtClean="0">
                <a:cs typeface="Times New Roman" pitchFamily="18" charset="0"/>
              </a:rPr>
              <a:t>Сердцевина широкая, бурая; древесина белая.</a:t>
            </a:r>
          </a:p>
          <a:p>
            <a:r>
              <a:rPr lang="ru-RU" sz="2000" b="1" i="1" dirty="0" smtClean="0">
                <a:cs typeface="Times New Roman" pitchFamily="18" charset="0"/>
              </a:rPr>
              <a:t>Листья округлые диаметром 4 см.</a:t>
            </a:r>
          </a:p>
          <a:p>
            <a:r>
              <a:rPr lang="ru-RU" sz="2000" b="1" i="1" dirty="0" smtClean="0">
                <a:cs typeface="Times New Roman" pitchFamily="18" charset="0"/>
              </a:rPr>
              <a:t>Цветки белые или розовые собраны в выпуклые щитковидные соцветия.</a:t>
            </a:r>
          </a:p>
          <a:p>
            <a:r>
              <a:rPr lang="ru-RU" sz="2000" b="1" i="1" dirty="0" smtClean="0">
                <a:cs typeface="Times New Roman" pitchFamily="18" charset="0"/>
              </a:rPr>
              <a:t>Цветёт в июне-июле.</a:t>
            </a:r>
          </a:p>
          <a:p>
            <a:r>
              <a:rPr lang="ru-RU" sz="2000" b="1" i="1" dirty="0" smtClean="0">
                <a:cs typeface="Times New Roman" pitchFamily="18" charset="0"/>
              </a:rPr>
              <a:t>Плоды из 3-4 вздутых листовок созревают в начале осени. .</a:t>
            </a:r>
          </a:p>
        </p:txBody>
      </p:sp>
      <p:pic>
        <p:nvPicPr>
          <p:cNvPr id="2050" name="Picture 2" descr="K:\улица фото\220px-Physocarpus_opulifolius_Luteus_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8680"/>
            <a:ext cx="4834705" cy="3207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K:\улица фото\1024px-Physocarpus_opulifolius_Luteus_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05064"/>
            <a:ext cx="4860184" cy="3250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4536504" cy="6858000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4153894" cy="553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32048"/>
            <a:ext cx="4932040" cy="642595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Сирень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Род включает от 22 до 36 видов. Почти все виды в естественных условиях произрастают в горных районах различных регионов Евразии. Многие виды издавна применяются в озеленении. Сорта различаются по окраске, форме и размеру цветков, срокам цветения, высоте и габитусу кустов и т. д.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Листья супротивные, обыкновенно цельные, реже перисто-раздельные, опадающие на зиму.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Цветки белые, лиловые или розовые, расположены в метёлках на концах ветвей. Чашечка маленькая, короткая, колокольчатая о четырёх зубчиках. Венчик обыкновенно с длинной цилиндрической трубкой.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Плод — сухая двустворчатая коробочка.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" name="Рисунок 4" descr="Syringa vulgaris Sturm2.jp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593304"/>
            <a:ext cx="4032448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3853211"/>
            <a:ext cx="421196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rgbClr val="0B008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  <a:hlinkClick r:id="rId5" tooltip="Лист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rgbClr val="0B008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  <a:hlinkClick r:id="rId5" tooltip="Лист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4536504" cy="6858000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Picture 2" descr="K:\улица фото\common_lilac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836712"/>
            <a:ext cx="5184576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181" y="764704"/>
            <a:ext cx="4141840" cy="3106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K:\улица фото\последние 0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293096"/>
            <a:ext cx="4091668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1520" y="515719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/>
              <a:t>Сирень </a:t>
            </a:r>
          </a:p>
          <a:p>
            <a:pPr algn="ctr"/>
            <a:r>
              <a:rPr lang="ru-RU" b="1" i="1" dirty="0" smtClean="0"/>
              <a:t>Прогремела гроза, прошумела, </a:t>
            </a:r>
          </a:p>
          <a:p>
            <a:pPr algn="ctr"/>
            <a:r>
              <a:rPr lang="ru-RU" b="1" i="1" dirty="0" smtClean="0"/>
              <a:t>Затухая, грохочет вдали. </a:t>
            </a:r>
          </a:p>
          <a:p>
            <a:pPr algn="ctr"/>
            <a:r>
              <a:rPr lang="ru-RU" b="1" i="1" dirty="0" smtClean="0"/>
              <a:t>Золотые лучи словно стрелы, </a:t>
            </a:r>
          </a:p>
          <a:p>
            <a:pPr algn="ctr"/>
            <a:r>
              <a:rPr lang="ru-RU" b="1" i="1" dirty="0" smtClean="0"/>
              <a:t>Сквозь клокастые тучи прошли..</a:t>
            </a:r>
          </a:p>
          <a:p>
            <a:pPr algn="ctr"/>
            <a:r>
              <a:rPr lang="ru-RU" b="1" i="1" dirty="0" smtClean="0"/>
              <a:t>. Воздух полон прохлады и тени,</a:t>
            </a:r>
          </a:p>
          <a:p>
            <a:pPr algn="ctr"/>
            <a:r>
              <a:rPr lang="ru-RU" b="1" i="1" dirty="0" smtClean="0"/>
              <a:t> Встала радуга светлым венцом,</a:t>
            </a:r>
          </a:p>
          <a:p>
            <a:pPr algn="ctr"/>
            <a:r>
              <a:rPr lang="ru-RU" b="1" i="1" dirty="0" smtClean="0"/>
              <a:t> И тяжелые грозди сирени </a:t>
            </a:r>
          </a:p>
          <a:p>
            <a:pPr algn="ctr"/>
            <a:r>
              <a:rPr lang="ru-RU" b="1" i="1" dirty="0" smtClean="0"/>
              <a:t>Наклонились над нашим крыльцом.</a:t>
            </a:r>
            <a:endParaRPr lang="ru-RU" b="1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4536504" cy="6858000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7169" name="Picture 1" descr="K:\улица фото\IMG_20161007_113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188640"/>
            <a:ext cx="3600400" cy="4365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K:\улица фото\IMG_20170210_111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836712"/>
            <a:ext cx="4155926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67744" y="4509120"/>
            <a:ext cx="38164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 утру, на заре, </a:t>
            </a:r>
            <a:br>
              <a:rPr lang="ru-RU" dirty="0" smtClean="0"/>
            </a:br>
            <a:r>
              <a:rPr lang="ru-RU" dirty="0" smtClean="0"/>
              <a:t>По росистой траве </a:t>
            </a:r>
            <a:br>
              <a:rPr lang="ru-RU" dirty="0" smtClean="0"/>
            </a:br>
            <a:r>
              <a:rPr lang="ru-RU" dirty="0" smtClean="0"/>
              <a:t>Я пойду свежим утром дышать, </a:t>
            </a:r>
            <a:br>
              <a:rPr lang="ru-RU" dirty="0" smtClean="0"/>
            </a:br>
            <a:r>
              <a:rPr lang="ru-RU" dirty="0" smtClean="0"/>
              <a:t>И в душистую тень, </a:t>
            </a:r>
            <a:br>
              <a:rPr lang="ru-RU" dirty="0" smtClean="0"/>
            </a:br>
            <a:r>
              <a:rPr lang="ru-RU" dirty="0" smtClean="0"/>
              <a:t>Где теснится сирень, </a:t>
            </a:r>
            <a:br>
              <a:rPr lang="ru-RU" dirty="0" smtClean="0"/>
            </a:br>
            <a:r>
              <a:rPr lang="ru-RU" dirty="0" smtClean="0"/>
              <a:t>Я пойду свое счастье искать. </a:t>
            </a:r>
            <a:br>
              <a:rPr lang="ru-RU" dirty="0" smtClean="0"/>
            </a:br>
            <a:r>
              <a:rPr lang="ru-RU" dirty="0" smtClean="0"/>
              <a:t>В жизни счастье одно </a:t>
            </a:r>
            <a:br>
              <a:rPr lang="ru-RU" dirty="0" smtClean="0"/>
            </a:br>
            <a:r>
              <a:rPr lang="ru-RU" dirty="0" smtClean="0"/>
              <a:t>Мне найти суждено, </a:t>
            </a:r>
            <a:br>
              <a:rPr lang="ru-RU" dirty="0" smtClean="0"/>
            </a:br>
            <a:r>
              <a:rPr lang="ru-RU" dirty="0" smtClean="0"/>
              <a:t>И то счастье в сирени живет; </a:t>
            </a:r>
            <a:br>
              <a:rPr lang="ru-RU" dirty="0" smtClean="0"/>
            </a:br>
            <a:r>
              <a:rPr lang="ru-RU" dirty="0" smtClean="0"/>
              <a:t>На зеленых ветвях, </a:t>
            </a:r>
            <a:br>
              <a:rPr lang="ru-RU" dirty="0" smtClean="0"/>
            </a:br>
            <a:r>
              <a:rPr lang="ru-RU" dirty="0" smtClean="0"/>
              <a:t>На душистых кистях </a:t>
            </a:r>
            <a:br>
              <a:rPr lang="ru-RU" dirty="0" smtClean="0"/>
            </a:br>
            <a:r>
              <a:rPr lang="ru-RU" dirty="0" smtClean="0"/>
              <a:t>Мое бедное счастье цветет... </a:t>
            </a:r>
            <a:br>
              <a:rPr lang="ru-RU" dirty="0" smtClean="0"/>
            </a:br>
            <a:r>
              <a:rPr lang="ru-RU" dirty="0" smtClean="0"/>
              <a:t>                   </a:t>
            </a:r>
            <a:r>
              <a:rPr lang="ru-RU" i="1" dirty="0" smtClean="0"/>
              <a:t>  Е.Бекетова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4536504" cy="6858000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80528" y="692696"/>
            <a:ext cx="496855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Я́блоня</a:t>
            </a:r>
            <a:r>
              <a:rPr lang="ru-RU" sz="2400" dirty="0" smtClean="0"/>
              <a:t> 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Род Листопадных деревьев и кустарников семейства Розовые с шаровидными сладкими или кисло-сладкими плодами. </a:t>
            </a:r>
          </a:p>
          <a:p>
            <a:r>
              <a:rPr lang="ru-RU" sz="2000" dirty="0" smtClean="0"/>
              <a:t>Род относится  к трибе Яблоневые  подсемейства Сливовые </a:t>
            </a:r>
          </a:p>
          <a:p>
            <a:r>
              <a:rPr lang="ru-RU" sz="2000" dirty="0" smtClean="0"/>
              <a:t>Наиболее распространены: яблоня домашняя, или культурная к которой относится</a:t>
            </a:r>
          </a:p>
          <a:p>
            <a:r>
              <a:rPr lang="ru-RU" sz="2000" dirty="0" smtClean="0"/>
              <a:t>Многие виды яблони выращивают в качестве декоративных растений в садах и парках, используют в полезащитном лесоразведении. Все виды — хорошие медоносы. Древесина у яблони плотная, крепкая, легко режется и хорошо полируется; пригодна для токарных и столярных изделий, мелких поделок.</a:t>
            </a:r>
            <a:endParaRPr lang="ru-RU" sz="2000" dirty="0"/>
          </a:p>
        </p:txBody>
      </p:sp>
      <p:pic>
        <p:nvPicPr>
          <p:cNvPr id="6145" name="Picture 1" descr="K:\улица фото\275px-Cleaned-Illustration_Malus_domest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4942" y="404664"/>
            <a:ext cx="4129058" cy="6623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4536504" cy="6858000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2375"/>
            <a:ext cx="4427984" cy="641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K:\улица фото\последние 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590797"/>
            <a:ext cx="4355976" cy="32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K:\улица фото\265px-Appletree_bloom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76974"/>
            <a:ext cx="4104456" cy="3082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4536504" cy="6858000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4355976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64088" y="260648"/>
            <a:ext cx="4248472" cy="6812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i="1" dirty="0" smtClean="0"/>
              <a:t>У нас в саду под домом,</a:t>
            </a:r>
          </a:p>
          <a:p>
            <a:pPr fontAlgn="base"/>
            <a:r>
              <a:rPr lang="ru-RU" b="1" i="1" dirty="0" smtClean="0"/>
              <a:t>Яблони красавицы растут.</a:t>
            </a:r>
          </a:p>
          <a:p>
            <a:pPr fontAlgn="base"/>
            <a:r>
              <a:rPr lang="ru-RU" b="1" i="1" dirty="0" smtClean="0"/>
              <a:t>Осенью и летом,</a:t>
            </a:r>
          </a:p>
          <a:p>
            <a:pPr fontAlgn="base"/>
            <a:r>
              <a:rPr lang="ru-RU" b="1" i="1" dirty="0" smtClean="0"/>
              <a:t>Щедрый урожай они дают.</a:t>
            </a:r>
          </a:p>
          <a:p>
            <a:pPr fontAlgn="base"/>
            <a:r>
              <a:rPr lang="ru-RU" b="1" i="1" dirty="0" smtClean="0"/>
              <a:t> </a:t>
            </a:r>
          </a:p>
          <a:p>
            <a:pPr fontAlgn="base"/>
            <a:r>
              <a:rPr lang="ru-RU" b="1" i="1" dirty="0" smtClean="0"/>
              <a:t>На веточках плоды висят,</a:t>
            </a:r>
          </a:p>
          <a:p>
            <a:pPr fontAlgn="base"/>
            <a:r>
              <a:rPr lang="ru-RU" b="1" i="1" dirty="0" smtClean="0"/>
              <a:t>Среди листвы зеленой прочно,</a:t>
            </a:r>
          </a:p>
          <a:p>
            <a:pPr fontAlgn="base"/>
            <a:r>
              <a:rPr lang="ru-RU" b="1" i="1" dirty="0" smtClean="0"/>
              <a:t>И витамины в себе хранят,</a:t>
            </a:r>
          </a:p>
          <a:p>
            <a:pPr fontAlgn="base"/>
            <a:r>
              <a:rPr lang="ru-RU" b="1" i="1" dirty="0" smtClean="0"/>
              <a:t>Уж это дети знайте точно!</a:t>
            </a:r>
          </a:p>
          <a:p>
            <a:pPr fontAlgn="base"/>
            <a:r>
              <a:rPr lang="ru-RU" b="1" i="1" dirty="0" smtClean="0"/>
              <a:t> </a:t>
            </a:r>
          </a:p>
          <a:p>
            <a:pPr fontAlgn="base"/>
            <a:r>
              <a:rPr lang="ru-RU" b="1" i="1" dirty="0" smtClean="0"/>
              <a:t>Мякоть сочна и ароматна,</a:t>
            </a:r>
          </a:p>
          <a:p>
            <a:pPr fontAlgn="base"/>
            <a:r>
              <a:rPr lang="ru-RU" b="1" i="1" dirty="0" smtClean="0"/>
              <a:t>Кисла, или сладка на вкус,</a:t>
            </a:r>
          </a:p>
          <a:p>
            <a:pPr fontAlgn="base"/>
            <a:r>
              <a:rPr lang="ru-RU" b="1" i="1" dirty="0" smtClean="0"/>
              <a:t>Вся разница от сорта,</a:t>
            </a:r>
          </a:p>
          <a:p>
            <a:pPr fontAlgn="base"/>
            <a:r>
              <a:rPr lang="ru-RU" b="1" i="1" dirty="0" smtClean="0"/>
              <a:t>Но их ведь много - это плюс!</a:t>
            </a:r>
          </a:p>
          <a:p>
            <a:pPr fontAlgn="base"/>
            <a:r>
              <a:rPr lang="ru-RU" b="1" i="1" dirty="0" smtClean="0"/>
              <a:t> </a:t>
            </a:r>
          </a:p>
          <a:p>
            <a:pPr fontAlgn="base"/>
            <a:r>
              <a:rPr lang="ru-RU" b="1" i="1" dirty="0" smtClean="0"/>
              <a:t>Чтоб болезни и простуды,</a:t>
            </a:r>
          </a:p>
          <a:p>
            <a:pPr fontAlgn="base"/>
            <a:r>
              <a:rPr lang="ru-RU" b="1" i="1" dirty="0" smtClean="0"/>
              <a:t>Не явились в гости к вам,</a:t>
            </a:r>
          </a:p>
          <a:p>
            <a:pPr fontAlgn="base"/>
            <a:r>
              <a:rPr lang="ru-RU" b="1" i="1" dirty="0" smtClean="0"/>
              <a:t>Ешьте яблоки и фрукты,</a:t>
            </a:r>
          </a:p>
          <a:p>
            <a:pPr fontAlgn="base"/>
            <a:r>
              <a:rPr lang="ru-RU" b="1" i="1" dirty="0" smtClean="0"/>
              <a:t>Без напоминанья мам,</a:t>
            </a:r>
          </a:p>
          <a:p>
            <a:pPr fontAlgn="base"/>
            <a:r>
              <a:rPr lang="ru-RU" b="1" i="1" dirty="0" smtClean="0"/>
              <a:t> </a:t>
            </a:r>
          </a:p>
          <a:p>
            <a:pPr fontAlgn="base"/>
            <a:r>
              <a:rPr lang="ru-RU" b="1" i="1" dirty="0" smtClean="0"/>
              <a:t>Весной зайдите в яблоневый сад,</a:t>
            </a:r>
          </a:p>
          <a:p>
            <a:pPr fontAlgn="base"/>
            <a:r>
              <a:rPr lang="ru-RU" b="1" i="1" dirty="0" smtClean="0"/>
              <a:t>И вы увидите красивые цветы,</a:t>
            </a:r>
          </a:p>
          <a:p>
            <a:pPr fontAlgn="base"/>
            <a:r>
              <a:rPr lang="ru-RU" b="1" i="1" dirty="0" smtClean="0"/>
              <a:t>Вдохните чудный аромат,</a:t>
            </a:r>
          </a:p>
          <a:p>
            <a:pPr fontAlgn="base"/>
            <a:r>
              <a:rPr lang="ru-RU" b="1" i="1" dirty="0" smtClean="0"/>
              <a:t>И станут явью заветные мечты!</a:t>
            </a:r>
            <a:endParaRPr lang="ru-RU" b="1" i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4536504" cy="6858000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-468560" y="3919337"/>
            <a:ext cx="6048672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K:\улица фото\kly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1977" y="1340768"/>
            <a:ext cx="5270883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404664"/>
            <a:ext cx="4716016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Клён.</a:t>
            </a:r>
          </a:p>
          <a:p>
            <a:pPr algn="ctr"/>
            <a:endParaRPr lang="ru-RU" dirty="0" smtClean="0"/>
          </a:p>
          <a:p>
            <a:r>
              <a:rPr lang="ru-RU" b="1" dirty="0" smtClean="0"/>
              <a:t>Большинство видов клёна представляют собой деревья 10—40 м высотой, но среди них встречаются и кустарники 5—10 м высотой с рядом небольших веток, растущих от основания ствола.</a:t>
            </a:r>
            <a:endParaRPr lang="ru-RU" dirty="0" smtClean="0"/>
          </a:p>
          <a:p>
            <a:r>
              <a:rPr lang="ru-RU" b="1" dirty="0" smtClean="0"/>
              <a:t>Листья супротивные, у большинства видов </a:t>
            </a:r>
            <a:r>
              <a:rPr lang="ru-RU" b="1" dirty="0" err="1" smtClean="0"/>
              <a:t>дланевидные</a:t>
            </a:r>
            <a:r>
              <a:rPr lang="ru-RU" b="1" dirty="0" smtClean="0"/>
              <a:t>. </a:t>
            </a:r>
            <a:endParaRPr lang="ru-RU" dirty="0" smtClean="0"/>
          </a:p>
          <a:p>
            <a:r>
              <a:rPr lang="ru-RU" b="1" u="sng" dirty="0" smtClean="0">
                <a:hlinkClick r:id="rId4"/>
              </a:rPr>
              <a:t>  </a:t>
            </a:r>
            <a:r>
              <a:rPr lang="ru-RU" b="1" dirty="0" smtClean="0"/>
              <a:t>Цветок клёна остролистного с нектарным кольцом</a:t>
            </a:r>
            <a:endParaRPr lang="ru-RU" dirty="0" smtClean="0"/>
          </a:p>
          <a:p>
            <a:r>
              <a:rPr lang="ru-RU" b="1" dirty="0" smtClean="0"/>
              <a:t>Цветки с пятью симметрично-расположенными лепестками, собраны в кисть, щиток или зонтик. Завязь расположена выше и имеет два плодолистика, чьи крылышки вытягиваются из цветка — по этому признаку легко определить, какой цветок является женским. </a:t>
            </a:r>
            <a:endParaRPr lang="ru-RU" dirty="0" smtClean="0"/>
          </a:p>
          <a:p>
            <a:r>
              <a:rPr lang="ru-RU" b="1" dirty="0" smtClean="0"/>
              <a:t>Клёны цветут в конце зимы или ранней весной, у большинства видов сразу после появления листьев, а у некоторых и до. Цветки зелёные, жёлтые, оранжевые или красные, и хотя каждый из них очень мал, при цветении некоторых видов у человека издалека возникает ощущение полностью цветущего дерева.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7250" y="-642938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Цель: Формирование у дошкольников экологического сознания и экологической культуры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204864"/>
            <a:ext cx="6400800" cy="3096344"/>
          </a:xfrm>
        </p:spPr>
        <p:txBody>
          <a:bodyPr>
            <a:noAutofit/>
          </a:bodyPr>
          <a:lstStyle/>
          <a:p>
            <a:pPr algn="l"/>
            <a:r>
              <a:rPr lang="ru-RU" sz="2800" b="1" i="1" dirty="0" smtClean="0">
                <a:solidFill>
                  <a:schemeClr val="tx1"/>
                </a:solidFill>
              </a:rPr>
              <a:t>Задачи: </a:t>
            </a:r>
            <a:r>
              <a:rPr lang="ru-RU" sz="1800" b="1" i="1" dirty="0" smtClean="0">
                <a:solidFill>
                  <a:schemeClr val="tx1"/>
                </a:solidFill>
              </a:rPr>
              <a:t>1) Обогащать детей знаниями о природе, её многообразии, целостности живого организма, его потребностях, отличительных особенностях.</a:t>
            </a:r>
          </a:p>
          <a:p>
            <a:pPr algn="l"/>
            <a:r>
              <a:rPr lang="ru-RU" sz="1800" b="1" i="1" dirty="0" smtClean="0">
                <a:solidFill>
                  <a:schemeClr val="tx1"/>
                </a:solidFill>
              </a:rPr>
              <a:t>2) Развитие у детей дошкольного возраста экологических представлений, знаний о ценности природы и правилах поведения в них.</a:t>
            </a:r>
          </a:p>
          <a:p>
            <a:pPr algn="l"/>
            <a:r>
              <a:rPr lang="ru-RU" sz="1800" b="1" i="1" dirty="0" smtClean="0">
                <a:solidFill>
                  <a:schemeClr val="tx1"/>
                </a:solidFill>
              </a:rPr>
              <a:t>3) Формировать умения разнообразной деятельности в природе и стимулировать экологически-ориентированное взаимодействие с её объектами.</a:t>
            </a:r>
          </a:p>
          <a:p>
            <a:pPr algn="l"/>
            <a:r>
              <a:rPr lang="ru-RU" sz="1800" b="1" i="1" dirty="0" smtClean="0">
                <a:solidFill>
                  <a:schemeClr val="tx1"/>
                </a:solidFill>
              </a:rPr>
              <a:t>4) Формировать способность сосредоточивать внимание на предметах ближайшего окружения и навыки наблюдения за природными сезонными изменениями. Вырабатывать умения выявлять простейшие причинно-следственные связи, находить оптимальное решение различных по степени сложности экологических ситуаций.</a:t>
            </a:r>
            <a:endParaRPr lang="ru-RU" sz="18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4536504" cy="6858000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30722" name="Picture 2" descr="K:\улица фото\последние 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548680"/>
            <a:ext cx="5236951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K:\улица фото\последние 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887469"/>
            <a:ext cx="3960440" cy="2970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4536504" cy="6858000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40152" y="3861048"/>
            <a:ext cx="3528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Ю. Алешин</a:t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Ствол стройный, тёмная кора,</a:t>
            </a:r>
            <a:br>
              <a:rPr lang="ru-RU" b="1" i="1" dirty="0" smtClean="0"/>
            </a:br>
            <a:r>
              <a:rPr lang="ru-RU" b="1" i="1" dirty="0" smtClean="0"/>
              <a:t>Всё лето был зелёным он.</a:t>
            </a:r>
            <a:br>
              <a:rPr lang="ru-RU" b="1" i="1" dirty="0" smtClean="0"/>
            </a:br>
            <a:r>
              <a:rPr lang="ru-RU" b="1" i="1" dirty="0" smtClean="0"/>
              <a:t>Пришла осенняя пора,</a:t>
            </a:r>
            <a:br>
              <a:rPr lang="ru-RU" b="1" i="1" dirty="0" smtClean="0"/>
            </a:br>
            <a:r>
              <a:rPr lang="ru-RU" b="1" i="1" dirty="0" smtClean="0"/>
              <a:t>Одел наряд пурпурный клен.</a:t>
            </a:r>
            <a:endParaRPr lang="ru-RU" b="1" i="1" dirty="0"/>
          </a:p>
        </p:txBody>
      </p:sp>
      <p:pic>
        <p:nvPicPr>
          <p:cNvPr id="5" name="Picture 3" descr="K:\улица фото\последние 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620688"/>
            <a:ext cx="4036186" cy="3027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180528" y="332656"/>
            <a:ext cx="51480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Т. Лило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Сколько листиков у </a:t>
            </a:r>
            <a:r>
              <a:rPr lang="ru-RU" b="1" dirty="0" smtClean="0"/>
              <a:t>клёна</a:t>
            </a:r>
            <a:r>
              <a:rPr lang="ru-RU" dirty="0" smtClean="0"/>
              <a:t>?</a:t>
            </a:r>
            <a:br>
              <a:rPr lang="ru-RU" dirty="0" smtClean="0"/>
            </a:br>
            <a:r>
              <a:rPr lang="ru-RU" dirty="0" smtClean="0"/>
              <a:t>Листьев новеньких –  зелёных?</a:t>
            </a:r>
            <a:br>
              <a:rPr lang="ru-RU" dirty="0" smtClean="0"/>
            </a:br>
            <a:r>
              <a:rPr lang="ru-RU" dirty="0" smtClean="0"/>
              <a:t>Сколько будет золотистых?..</a:t>
            </a:r>
            <a:br>
              <a:rPr lang="ru-RU" dirty="0" smtClean="0"/>
            </a:br>
            <a:r>
              <a:rPr lang="ru-RU" dirty="0" smtClean="0"/>
              <a:t>Кто-нибудь считает листья?!</a:t>
            </a:r>
            <a:br>
              <a:rPr lang="ru-RU" dirty="0" smtClean="0"/>
            </a:br>
            <a:r>
              <a:rPr lang="ru-RU" dirty="0" smtClean="0"/>
              <a:t>Много их, остроконечных,</a:t>
            </a:r>
            <a:br>
              <a:rPr lang="ru-RU" dirty="0" smtClean="0"/>
            </a:br>
            <a:r>
              <a:rPr lang="ru-RU" dirty="0" smtClean="0"/>
              <a:t>Клён теряет так беспечно!</a:t>
            </a:r>
            <a:br>
              <a:rPr lang="ru-RU" dirty="0" smtClean="0"/>
            </a:br>
            <a:r>
              <a:rPr lang="ru-RU" dirty="0" smtClean="0"/>
              <a:t>Чтобы не было урона,</a:t>
            </a:r>
            <a:br>
              <a:rPr lang="ru-RU" dirty="0" smtClean="0"/>
            </a:br>
            <a:r>
              <a:rPr lang="ru-RU" dirty="0" smtClean="0"/>
              <a:t>Для учёта листьев клёна</a:t>
            </a:r>
            <a:br>
              <a:rPr lang="ru-RU" dirty="0" smtClean="0"/>
            </a:br>
            <a:r>
              <a:rPr lang="ru-RU" dirty="0" smtClean="0"/>
              <a:t>Пригласим…</a:t>
            </a:r>
            <a:br>
              <a:rPr lang="ru-RU" dirty="0" smtClean="0"/>
            </a:br>
            <a:r>
              <a:rPr lang="ru-RU" dirty="0" smtClean="0"/>
              <a:t>Кого ж ещё-то?!</a:t>
            </a:r>
            <a:br>
              <a:rPr lang="ru-RU" dirty="0" smtClean="0"/>
            </a:br>
            <a:r>
              <a:rPr lang="ru-RU" dirty="0" smtClean="0"/>
              <a:t>Ну конечно,</a:t>
            </a:r>
            <a:br>
              <a:rPr lang="ru-RU" dirty="0" smtClean="0"/>
            </a:br>
            <a:r>
              <a:rPr lang="ru-RU" dirty="0" smtClean="0"/>
              <a:t>Звездочёта!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4716016" cy="6858000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476672"/>
            <a:ext cx="507605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Ясень </a:t>
            </a:r>
          </a:p>
          <a:p>
            <a:r>
              <a:rPr lang="ru-RU" dirty="0" smtClean="0"/>
              <a:t>Представители рода — деревья высотой 25—35 м (отдельные экземпляры до 60 м) и диаметром ствола до 1 м, с удлинённо-яйцевидной, высоко поднятой, </a:t>
            </a:r>
            <a:r>
              <a:rPr lang="ru-RU" dirty="0" err="1" smtClean="0"/>
              <a:t>широкоокруглой</a:t>
            </a:r>
            <a:r>
              <a:rPr lang="ru-RU" dirty="0" smtClean="0"/>
              <a:t> кроной и толстыми, редкими ветвями. Дугообразно изогнутые, толстые побеги направлены вверх. Кора пепельно-серая, гладкая, но в нижней части </a:t>
            </a:r>
            <a:r>
              <a:rPr lang="ru-RU" dirty="0" err="1" smtClean="0"/>
              <a:t>мелкотрещиноватая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Корневая система мощная, без стержневого корня.</a:t>
            </a:r>
          </a:p>
          <a:p>
            <a:r>
              <a:rPr lang="ru-RU" dirty="0" smtClean="0"/>
              <a:t>Почки чёрные, с мелкими крапинками, верхушечные крупнее боковых. Листья супротивные, </a:t>
            </a:r>
            <a:r>
              <a:rPr lang="ru-RU" dirty="0" err="1" smtClean="0"/>
              <a:t>неравноперистые</a:t>
            </a:r>
            <a:r>
              <a:rPr lang="ru-RU" dirty="0" smtClean="0"/>
              <a:t>, длиной до 40 см, состоят из 7—15 листочков. Листочки ланцетные, длиной 4—9 см, сидячие, с клиновидным </a:t>
            </a:r>
            <a:r>
              <a:rPr lang="ru-RU" dirty="0" err="1" smtClean="0"/>
              <a:t>цельнокрайним</a:t>
            </a:r>
            <a:r>
              <a:rPr lang="ru-RU" dirty="0" smtClean="0"/>
              <a:t> основанием, сверху голые, тёмно-зелёные, с вдавленной средней жилкой, снизу с выступающими беловатыми жилками. </a:t>
            </a:r>
          </a:p>
          <a:p>
            <a:r>
              <a:rPr lang="ru-RU" dirty="0" smtClean="0"/>
              <a:t>Цветки тёмно-бурые или фиолетовые, собраны сжатыми, </a:t>
            </a:r>
            <a:r>
              <a:rPr lang="ru-RU" dirty="0" err="1" smtClean="0"/>
              <a:t>пучковидными</a:t>
            </a:r>
            <a:r>
              <a:rPr lang="ru-RU" dirty="0" smtClean="0"/>
              <a:t> метёлками на безлистных веточках, ветроопыляемые.</a:t>
            </a:r>
            <a:endParaRPr lang="ru-RU" dirty="0"/>
          </a:p>
        </p:txBody>
      </p:sp>
      <p:pic>
        <p:nvPicPr>
          <p:cNvPr id="33793" name="Picture 1" descr="K:\улица фото\imagick_2779497e842385e604642816c80a1800a01ad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4684" y="1052736"/>
            <a:ext cx="5045908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4536504" cy="6858000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32769" name="Picture 1" descr="K:\улица фото\Fraxinus_americana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4460639" cy="334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0" name="Picture 2" descr="K:\улица фото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620688"/>
            <a:ext cx="497625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4272677"/>
            <a:ext cx="51125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Ясень.</a:t>
            </a:r>
          </a:p>
          <a:p>
            <a:pPr algn="ctr"/>
            <a:r>
              <a:rPr lang="ru-RU" sz="2400" b="1" i="1" dirty="0" smtClean="0"/>
              <a:t>Горюет  ясень: - Осень!</a:t>
            </a:r>
            <a:br>
              <a:rPr lang="ru-RU" sz="2400" b="1" i="1" dirty="0" smtClean="0"/>
            </a:br>
            <a:r>
              <a:rPr lang="ru-RU" sz="2400" b="1" i="1" dirty="0" smtClean="0"/>
              <a:t>Мы листья скоро сбросим!</a:t>
            </a:r>
            <a:br>
              <a:rPr lang="ru-RU" sz="2400" b="1" i="1" dirty="0" smtClean="0"/>
            </a:br>
            <a:r>
              <a:rPr lang="ru-RU" sz="2400" b="1" i="1" dirty="0" smtClean="0"/>
              <a:t>- Ах, </a:t>
            </a:r>
            <a:r>
              <a:rPr lang="ru-RU" sz="2400" b="1" i="1" dirty="0" err="1" smtClean="0"/>
              <a:t>ясень-ясенёк</a:t>
            </a:r>
            <a:r>
              <a:rPr lang="ru-RU" sz="2400" b="1" i="1" dirty="0" smtClean="0"/>
              <a:t>,</a:t>
            </a:r>
            <a:br>
              <a:rPr lang="ru-RU" sz="2400" b="1" i="1" dirty="0" smtClean="0"/>
            </a:br>
            <a:r>
              <a:rPr lang="ru-RU" sz="2400" b="1" i="1" dirty="0" smtClean="0"/>
              <a:t>Далёко тот денёк!</a:t>
            </a:r>
          </a:p>
          <a:p>
            <a:pPr algn="ctr"/>
            <a:r>
              <a:rPr lang="ru-RU" sz="2400" b="1" i="1" dirty="0" smtClean="0"/>
              <a:t>Ещё ты покрасуйся,</a:t>
            </a:r>
            <a:br>
              <a:rPr lang="ru-RU" sz="2400" b="1" i="1" dirty="0" smtClean="0"/>
            </a:br>
            <a:r>
              <a:rPr lang="ru-RU" sz="2400" b="1" i="1" dirty="0" smtClean="0"/>
              <a:t>В моё окно </a:t>
            </a:r>
            <a:r>
              <a:rPr lang="ru-RU" sz="2400" b="1" i="1" dirty="0" err="1" smtClean="0"/>
              <a:t>посуйся</a:t>
            </a:r>
            <a:r>
              <a:rPr lang="ru-RU" sz="2400" b="1" i="1" dirty="0" smtClean="0"/>
              <a:t>,</a:t>
            </a:r>
            <a:br>
              <a:rPr lang="ru-RU" sz="2400" b="1" i="1" dirty="0" smtClean="0"/>
            </a:br>
            <a:r>
              <a:rPr lang="ru-RU" sz="2400" b="1" i="1" dirty="0" smtClean="0"/>
              <a:t>Потешь меня, утешь!</a:t>
            </a:r>
            <a:br>
              <a:rPr lang="ru-RU" sz="2400" b="1" i="1" dirty="0" smtClean="0"/>
            </a:br>
            <a:r>
              <a:rPr lang="ru-RU" sz="2400" b="1" i="1" dirty="0" smtClean="0"/>
              <a:t>Ты так ветвист и свеж!.</a:t>
            </a:r>
            <a:endParaRPr lang="ru-RU" sz="2400" b="1" i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4536504" cy="6858000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980728"/>
            <a:ext cx="4572000" cy="692497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pPr algn="ctr"/>
            <a:r>
              <a:rPr lang="ru-RU" sz="2400" b="1" i="1" dirty="0" smtClean="0"/>
              <a:t>Ясень.</a:t>
            </a:r>
          </a:p>
          <a:p>
            <a:pPr algn="ctr"/>
            <a:r>
              <a:rPr lang="ru-RU" sz="2400" b="1" i="1" dirty="0" smtClean="0"/>
              <a:t>Сегодня старый ясень сам не свой, -</a:t>
            </a:r>
            <a:br>
              <a:rPr lang="ru-RU" sz="2400" b="1" i="1" dirty="0" smtClean="0"/>
            </a:br>
            <a:r>
              <a:rPr lang="ru-RU" sz="2400" b="1" i="1" dirty="0" smtClean="0"/>
              <a:t>Как будто страшный сон его тревожит.</a:t>
            </a:r>
            <a:br>
              <a:rPr lang="ru-RU" sz="2400" b="1" i="1" dirty="0" smtClean="0"/>
            </a:br>
            <a:r>
              <a:rPr lang="ru-RU" sz="2400" b="1" i="1" dirty="0" smtClean="0"/>
              <a:t>Ветвями машет, шевелит листвой,</a:t>
            </a:r>
            <a:br>
              <a:rPr lang="ru-RU" sz="2400" b="1" i="1" dirty="0" smtClean="0"/>
            </a:br>
            <a:r>
              <a:rPr lang="ru-RU" sz="2400" b="1" i="1" dirty="0" smtClean="0"/>
              <a:t>А почему - никто сказать не может.</a:t>
            </a:r>
          </a:p>
          <a:p>
            <a:pPr algn="ctr"/>
            <a:r>
              <a:rPr lang="ru-RU" sz="2400" b="1" i="1" dirty="0" smtClean="0"/>
              <a:t>И листья лёгкие в раздоре меж собой,</a:t>
            </a:r>
            <a:br>
              <a:rPr lang="ru-RU" sz="2400" b="1" i="1" dirty="0" smtClean="0"/>
            </a:br>
            <a:r>
              <a:rPr lang="ru-RU" sz="2400" b="1" i="1" dirty="0" smtClean="0"/>
              <a:t>И ветви гнутые скрипят, друг с другом споря.</a:t>
            </a:r>
            <a:br>
              <a:rPr lang="ru-RU" sz="2400" b="1" i="1" dirty="0" smtClean="0"/>
            </a:br>
            <a:r>
              <a:rPr lang="ru-RU" sz="2400" b="1" i="1" dirty="0" smtClean="0"/>
              <a:t>Шумящий ясень чувствует прибой</a:t>
            </a:r>
            <a:br>
              <a:rPr lang="ru-RU" sz="2400" b="1" i="1" dirty="0" smtClean="0"/>
            </a:br>
            <a:r>
              <a:rPr lang="ru-RU" sz="2400" b="1" i="1" dirty="0" smtClean="0"/>
              <a:t>Воздушного невидимого моря. </a:t>
            </a:r>
          </a:p>
          <a:p>
            <a:pPr algn="r"/>
            <a:r>
              <a:rPr lang="ru-RU" sz="2400" b="1" i="1" dirty="0" smtClean="0"/>
              <a:t> Самуил Маршак</a:t>
            </a:r>
          </a:p>
          <a:p>
            <a:endParaRPr lang="ru-RU" dirty="0"/>
          </a:p>
        </p:txBody>
      </p:sp>
      <p:pic>
        <p:nvPicPr>
          <p:cNvPr id="3" name="Picture 2" descr="C:\Users\Настя\Desktop\детсад\май\IMG-20170511-WA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338064"/>
            <a:ext cx="4139952" cy="5519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5076056" cy="6165304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252536" y="0"/>
            <a:ext cx="4644008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 smtClean="0"/>
          </a:p>
          <a:p>
            <a:pPr algn="ctr"/>
            <a:r>
              <a:rPr lang="ru-RU" b="1" i="1" dirty="0" smtClean="0"/>
              <a:t>Ива .</a:t>
            </a:r>
          </a:p>
          <a:p>
            <a:pPr algn="ctr"/>
            <a:endParaRPr lang="ru-RU" b="1" i="1" dirty="0" smtClean="0"/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Род древесных растений семейства Ивовые.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русском языке по отношению к видам ивы используется также много других названий — ветла́,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раки́та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лоза́,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лози́на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ве́рба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тальник</a:t>
            </a:r>
            <a:r>
              <a:rPr lang="ru-RU" b="1" i="1" baseline="30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Очень распространённые и весьма известные в средней части России растения. Большинство видов ив любят влажность и селятся в сырых местах, в сухих же местах (на склонах песках и т. п.) и на болотах растут сравнительно немногие виды. Встречается ива и в лесах как подмесь к другим деревьям.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Внешний вид ив весьма разнообразен: есть между ними высокие деревья  иногда довольно мелкие, приземистые, стелющиеся по земле в полярных же странах и на высоких горах, в нагорных областях, растут ещё более мелкие ивы-карлики, такие как весьма мелкие кустарнички, не выше 2,5 сантиметров, и не превышающие мхов, среди которых они растут.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K:\улица фото\img_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724615"/>
            <a:ext cx="4464496" cy="5800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4536504" cy="6858000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5085184"/>
            <a:ext cx="3923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i="1" dirty="0" smtClean="0"/>
              <a:t>Л. Слуцкая</a:t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Нежная бормочет Ива:</a:t>
            </a:r>
            <a:br>
              <a:rPr lang="ru-RU" sz="2000" b="1" i="1" dirty="0" smtClean="0"/>
            </a:br>
            <a:r>
              <a:rPr lang="ru-RU" sz="2000" b="1" i="1" dirty="0" smtClean="0"/>
              <a:t>«Я немножечко плаксива,</a:t>
            </a:r>
            <a:br>
              <a:rPr lang="ru-RU" sz="2000" b="1" i="1" dirty="0" smtClean="0"/>
            </a:br>
            <a:r>
              <a:rPr lang="ru-RU" sz="2000" b="1" i="1" dirty="0" smtClean="0"/>
              <a:t>Но нельзя во всяком случае</a:t>
            </a:r>
            <a:br>
              <a:rPr lang="ru-RU" sz="2000" b="1" i="1" dirty="0" smtClean="0"/>
            </a:br>
            <a:r>
              <a:rPr lang="ru-RU" sz="2000" b="1" i="1" dirty="0" smtClean="0"/>
              <a:t>Называть меня плакучею!»</a:t>
            </a:r>
            <a:endParaRPr lang="ru-RU" sz="20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404664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i="1" dirty="0" smtClean="0"/>
              <a:t>Ж. </a:t>
            </a:r>
            <a:r>
              <a:rPr lang="ru-RU" sz="2000" b="1" i="1" dirty="0" err="1" smtClean="0"/>
              <a:t>Синючкова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В поймах рек, вблизи болот,</a:t>
            </a:r>
            <a:br>
              <a:rPr lang="ru-RU" sz="2000" b="1" i="1" dirty="0" smtClean="0"/>
            </a:br>
            <a:r>
              <a:rPr lang="ru-RU" sz="2000" b="1" i="1" dirty="0" smtClean="0"/>
              <a:t>У озёр она растёт.</a:t>
            </a:r>
            <a:br>
              <a:rPr lang="ru-RU" sz="2000" b="1" i="1" dirty="0" smtClean="0"/>
            </a:br>
            <a:r>
              <a:rPr lang="ru-RU" sz="2000" b="1" i="1" dirty="0" smtClean="0"/>
              <a:t>Без воды ей очень туго.</a:t>
            </a:r>
            <a:br>
              <a:rPr lang="ru-RU" sz="2000" b="1" i="1" dirty="0" smtClean="0"/>
            </a:br>
            <a:r>
              <a:rPr lang="ru-RU" sz="2000" b="1" i="1" dirty="0" smtClean="0"/>
              <a:t>Так и тянет их друг к другу.</a:t>
            </a:r>
            <a:br>
              <a:rPr lang="ru-RU" sz="2000" b="1" i="1" dirty="0" smtClean="0"/>
            </a:br>
            <a:r>
              <a:rPr lang="ru-RU" sz="2000" b="1" i="1" dirty="0" smtClean="0"/>
              <a:t>Козам корм, а пчёлам мёд</a:t>
            </a:r>
            <a:br>
              <a:rPr lang="ru-RU" sz="2000" b="1" i="1" dirty="0" smtClean="0"/>
            </a:br>
            <a:r>
              <a:rPr lang="ru-RU" sz="2000" b="1" i="1" dirty="0" smtClean="0"/>
              <a:t>Это дерево даёт.</a:t>
            </a:r>
            <a:br>
              <a:rPr lang="ru-RU" sz="2000" b="1" i="1" dirty="0" smtClean="0"/>
            </a:br>
            <a:r>
              <a:rPr lang="ru-RU" sz="2000" b="1" i="1" dirty="0" smtClean="0"/>
              <a:t>Помогает не на шутку</a:t>
            </a:r>
            <a:br>
              <a:rPr lang="ru-RU" sz="2000" b="1" i="1" dirty="0" smtClean="0"/>
            </a:br>
            <a:r>
              <a:rPr lang="ru-RU" sz="2000" b="1" i="1" dirty="0" smtClean="0"/>
              <a:t>От цинги и “от желудка”.</a:t>
            </a:r>
            <a:br>
              <a:rPr lang="ru-RU" sz="2000" b="1" i="1" dirty="0" smtClean="0"/>
            </a:br>
            <a:r>
              <a:rPr lang="ru-RU" sz="2000" b="1" i="1" dirty="0" smtClean="0"/>
              <a:t>У него печальный вид.</a:t>
            </a:r>
            <a:br>
              <a:rPr lang="ru-RU" sz="2000" b="1" i="1" dirty="0" smtClean="0"/>
            </a:br>
            <a:r>
              <a:rPr lang="ru-RU" sz="2000" b="1" i="1" dirty="0" smtClean="0"/>
              <a:t>Над водой </a:t>
            </a:r>
            <a:r>
              <a:rPr lang="ru-RU" sz="2000" b="1" i="1" dirty="0" err="1" smtClean="0"/>
              <a:t>склонясь</a:t>
            </a:r>
            <a:r>
              <a:rPr lang="ru-RU" sz="2000" b="1" i="1" dirty="0" smtClean="0"/>
              <a:t> стоит.</a:t>
            </a:r>
            <a:br>
              <a:rPr lang="ru-RU" sz="2000" b="1" i="1" dirty="0" smtClean="0"/>
            </a:br>
            <a:r>
              <a:rPr lang="ru-RU" sz="2000" b="1" i="1" dirty="0" smtClean="0"/>
              <a:t>И полезно, и красиво.</a:t>
            </a:r>
            <a:br>
              <a:rPr lang="ru-RU" sz="2000" b="1" i="1" dirty="0" smtClean="0"/>
            </a:br>
            <a:r>
              <a:rPr lang="ru-RU" sz="2000" b="1" i="1" dirty="0" smtClean="0"/>
              <a:t>Ну, а имя носит Ива.</a:t>
            </a:r>
            <a:endParaRPr lang="ru-RU" sz="20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24544" y="476672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/>
              <a:t>Н. </a:t>
            </a:r>
            <a:r>
              <a:rPr lang="ru-RU" sz="2000" b="1" i="1" dirty="0" err="1" smtClean="0"/>
              <a:t>Меркушова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Ветки деревца - как руки,</a:t>
            </a:r>
            <a:br>
              <a:rPr lang="ru-RU" sz="2000" b="1" i="1" dirty="0" smtClean="0"/>
            </a:br>
            <a:r>
              <a:rPr lang="ru-RU" sz="2000" b="1" i="1" dirty="0" smtClean="0"/>
              <a:t>Серебристые листы.</a:t>
            </a:r>
            <a:br>
              <a:rPr lang="ru-RU" sz="2000" b="1" i="1" dirty="0" smtClean="0"/>
            </a:br>
            <a:r>
              <a:rPr lang="ru-RU" sz="2000" b="1" i="1" dirty="0" smtClean="0"/>
              <a:t>А из гибких, тонких прутьев</a:t>
            </a:r>
            <a:br>
              <a:rPr lang="ru-RU" sz="2000" b="1" i="1" dirty="0" smtClean="0"/>
            </a:br>
            <a:r>
              <a:rPr lang="ru-RU" sz="2000" b="1" i="1" dirty="0" smtClean="0"/>
              <a:t>Можно многое сплести:</a:t>
            </a:r>
            <a:br>
              <a:rPr lang="ru-RU" sz="2000" b="1" i="1" dirty="0" smtClean="0"/>
            </a:br>
            <a:r>
              <a:rPr lang="ru-RU" sz="2000" b="1" i="1" dirty="0" smtClean="0"/>
              <a:t>И диваны, и корзины,</a:t>
            </a:r>
            <a:br>
              <a:rPr lang="ru-RU" sz="2000" b="1" i="1" dirty="0" smtClean="0"/>
            </a:br>
            <a:r>
              <a:rPr lang="ru-RU" sz="2000" b="1" i="1" dirty="0" smtClean="0"/>
              <a:t>Стулья, кресла и гардины.</a:t>
            </a:r>
            <a:br>
              <a:rPr lang="ru-RU" sz="2000" b="1" i="1" dirty="0" smtClean="0"/>
            </a:br>
            <a:r>
              <a:rPr lang="ru-RU" sz="2000" b="1" i="1" dirty="0" smtClean="0"/>
              <a:t>И полезна, и красива</a:t>
            </a:r>
            <a:br>
              <a:rPr lang="ru-RU" sz="2000" b="1" i="1" dirty="0" smtClean="0"/>
            </a:br>
            <a:r>
              <a:rPr lang="ru-RU" sz="2000" b="1" i="1" dirty="0" smtClean="0"/>
              <a:t>Вечно плачущая ива.</a:t>
            </a:r>
          </a:p>
          <a:p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А. Кулагина</a:t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Ветер  в городе гулял,</a:t>
            </a:r>
            <a:br>
              <a:rPr lang="ru-RU" sz="2000" b="1" i="1" dirty="0" smtClean="0"/>
            </a:br>
            <a:r>
              <a:rPr lang="ru-RU" sz="2000" b="1" i="1" dirty="0" smtClean="0"/>
              <a:t>Косы иве растрепал.</a:t>
            </a:r>
            <a:br>
              <a:rPr lang="ru-RU" sz="2000" b="1" i="1" dirty="0" smtClean="0"/>
            </a:br>
            <a:r>
              <a:rPr lang="ru-RU" sz="2000" b="1" i="1" dirty="0" smtClean="0"/>
              <a:t>Осень ленточку нашла,</a:t>
            </a:r>
            <a:br>
              <a:rPr lang="ru-RU" sz="2000" b="1" i="1" dirty="0" smtClean="0"/>
            </a:br>
            <a:r>
              <a:rPr lang="ru-RU" sz="2000" b="1" i="1" dirty="0" smtClean="0"/>
              <a:t>Косы иве заплела.</a:t>
            </a:r>
            <a:endParaRPr lang="ru-RU" sz="2000" b="1" i="1" dirty="0"/>
          </a:p>
        </p:txBody>
      </p:sp>
      <p:pic>
        <p:nvPicPr>
          <p:cNvPr id="7" name="Picture 2" descr="C:\Users\Настя\Desktop\детсад\май\IMG-20170511-WA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88840"/>
            <a:ext cx="3167844" cy="4223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12576" y="692696"/>
            <a:ext cx="4536504" cy="6381328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124744"/>
            <a:ext cx="39604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i="1" dirty="0" smtClean="0"/>
              <a:t>Черёмуха Маака</a:t>
            </a:r>
            <a:endParaRPr lang="ru-RU" sz="2000" b="1" i="1" dirty="0" smtClean="0"/>
          </a:p>
          <a:p>
            <a:pPr algn="ctr"/>
            <a:endParaRPr lang="ru-RU" sz="2000" b="1" i="1" dirty="0" smtClean="0"/>
          </a:p>
          <a:p>
            <a:r>
              <a:rPr lang="vi-VN" sz="2000" b="1" i="1" dirty="0" smtClean="0"/>
              <a:t> рода Слива семейства </a:t>
            </a:r>
            <a:endParaRPr lang="ru-RU" sz="2000" b="1" i="1" dirty="0" smtClean="0"/>
          </a:p>
          <a:p>
            <a:r>
              <a:rPr lang="vi-VN" sz="2000" b="1" i="1" dirty="0" smtClean="0"/>
              <a:t>Розовые</a:t>
            </a:r>
          </a:p>
          <a:p>
            <a:r>
              <a:rPr lang="vi-VN" sz="2000" b="1" i="1" dirty="0" smtClean="0"/>
              <a:t>Другие русскоязычные названия — ви́шня железистая вишня железистолистная, </a:t>
            </a:r>
            <a:endParaRPr lang="ru-RU" sz="2000" b="1" i="1" dirty="0" smtClean="0"/>
          </a:p>
          <a:p>
            <a:r>
              <a:rPr lang="vi-VN" sz="2000" b="1" i="1" dirty="0" smtClean="0"/>
              <a:t>церапа́дус железистолистный, черёмуха медвежья. Среди местных жителей растение известно также как «медвежья ягода»</a:t>
            </a:r>
            <a:endParaRPr lang="en-US" altLang="ja-JP" sz="2000" b="1" i="1" dirty="0" smtClean="0"/>
          </a:p>
          <a:p>
            <a:r>
              <a:rPr lang="vi-VN" sz="2000" b="1" i="1" dirty="0" smtClean="0"/>
              <a:t>Растение названо в честь российского натуралиста Ричарда Карловича Маака.</a:t>
            </a:r>
            <a:endParaRPr lang="vi-VN" sz="2000" b="1" i="1" dirty="0"/>
          </a:p>
        </p:txBody>
      </p:sp>
      <p:pic>
        <p:nvPicPr>
          <p:cNvPr id="39938" name="Picture 2" descr="K:\улица фото\full_2_1369313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24744"/>
            <a:ext cx="5266587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4536504" cy="6858000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38914" name="Picture 2" descr="K:\улица фото\последние 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908720"/>
            <a:ext cx="4824536" cy="655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 descr="K:\улица фото\последние 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836712"/>
            <a:ext cx="4528996" cy="384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7250" y="-642938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-531440"/>
            <a:ext cx="7772400" cy="1859757"/>
          </a:xfrm>
        </p:spPr>
        <p:txBody>
          <a:bodyPr/>
          <a:lstStyle/>
          <a:p>
            <a:r>
              <a:rPr lang="ru-RU" i="1" dirty="0" smtClean="0"/>
              <a:t>План участка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2348880"/>
            <a:ext cx="6400800" cy="1752600"/>
          </a:xfrm>
        </p:spPr>
        <p:txBody>
          <a:bodyPr/>
          <a:lstStyle/>
          <a:p>
            <a:r>
              <a:rPr lang="ru-RU" dirty="0" smtClean="0"/>
              <a:t>Условные обозначения и фото</a:t>
            </a:r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7353" t="2247" r="12500"/>
          <a:stretch>
            <a:fillRect/>
          </a:stretch>
        </p:blipFill>
        <p:spPr bwMode="auto">
          <a:xfrm>
            <a:off x="683568" y="980728"/>
            <a:ext cx="7848872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89148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387424"/>
            <a:ext cx="7772400" cy="1470025"/>
          </a:xfrm>
        </p:spPr>
        <p:txBody>
          <a:bodyPr/>
          <a:lstStyle/>
          <a:p>
            <a:r>
              <a:rPr lang="ru-RU" i="1" dirty="0" smtClean="0"/>
              <a:t>Деревья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097360"/>
            <a:ext cx="8964488" cy="5760640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ru-RU" sz="6400" b="1" i="1" dirty="0">
                <a:solidFill>
                  <a:schemeClr val="tx1"/>
                </a:solidFill>
              </a:rPr>
              <a:t>Деревья делятся по виду </a:t>
            </a:r>
            <a:r>
              <a:rPr lang="ru-RU" sz="6400" b="1" i="1" dirty="0" smtClean="0">
                <a:solidFill>
                  <a:schemeClr val="tx1"/>
                </a:solidFill>
              </a:rPr>
              <a:t>Листьев</a:t>
            </a:r>
            <a:r>
              <a:rPr lang="ru-RU" sz="6400" b="1" i="1" dirty="0">
                <a:solidFill>
                  <a:schemeClr val="tx1"/>
                </a:solidFill>
              </a:rPr>
              <a:t> на </a:t>
            </a:r>
            <a:r>
              <a:rPr lang="ru-RU" sz="6400" b="1" i="1" dirty="0" smtClean="0">
                <a:solidFill>
                  <a:schemeClr val="tx1"/>
                </a:solidFill>
              </a:rPr>
              <a:t>хвойные</a:t>
            </a:r>
            <a:r>
              <a:rPr lang="ru-RU" sz="6400" b="1" i="1" dirty="0">
                <a:solidFill>
                  <a:schemeClr val="tx1"/>
                </a:solidFill>
              </a:rPr>
              <a:t> и широколиственные</a:t>
            </a:r>
            <a:r>
              <a:rPr lang="ru-RU" sz="6400" b="1" i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ru-RU" sz="6400" b="1" i="1" dirty="0">
                <a:solidFill>
                  <a:schemeClr val="tx1"/>
                </a:solidFill>
              </a:rPr>
              <a:t>Хвойные отличаются обычно жёсткими, по большей части вечнозелёными, игловидными или </a:t>
            </a:r>
            <a:r>
              <a:rPr lang="ru-RU" sz="6400" b="1" i="1" dirty="0" smtClean="0">
                <a:solidFill>
                  <a:schemeClr val="tx1"/>
                </a:solidFill>
              </a:rPr>
              <a:t>чешуйчатыми листьями</a:t>
            </a:r>
            <a:r>
              <a:rPr lang="ru-RU" sz="6400" b="1" i="1" dirty="0">
                <a:solidFill>
                  <a:schemeClr val="tx1"/>
                </a:solidFill>
              </a:rPr>
              <a:t>, называемыми хвоей, образуют </a:t>
            </a:r>
            <a:r>
              <a:rPr lang="ru-RU" sz="6400" b="1" i="1" dirty="0" smtClean="0">
                <a:solidFill>
                  <a:schemeClr val="tx1"/>
                </a:solidFill>
              </a:rPr>
              <a:t>шишки.</a:t>
            </a:r>
            <a:r>
              <a:rPr lang="ru-RU" sz="6400" b="1" i="1" dirty="0">
                <a:solidFill>
                  <a:schemeClr val="tx1"/>
                </a:solidFill>
              </a:rPr>
              <a:t> К этой группе относятся, например, сосны, ели, пихты, лиственницы, </a:t>
            </a:r>
            <a:r>
              <a:rPr lang="ru-RU" sz="6400" b="1" i="1" dirty="0" smtClean="0">
                <a:solidFill>
                  <a:schemeClr val="tx1"/>
                </a:solidFill>
              </a:rPr>
              <a:t>и т.д.</a:t>
            </a:r>
            <a:r>
              <a:rPr lang="ru-RU" sz="6400" b="1" i="1" dirty="0">
                <a:solidFill>
                  <a:schemeClr val="tx1"/>
                </a:solidFill>
              </a:rPr>
              <a:t> </a:t>
            </a:r>
            <a:endParaRPr lang="ru-RU" sz="6400" b="1" i="1" dirty="0" smtClean="0">
              <a:solidFill>
                <a:schemeClr val="tx1"/>
              </a:solidFill>
            </a:endParaRPr>
          </a:p>
          <a:p>
            <a:pPr algn="l"/>
            <a:r>
              <a:rPr lang="ru-RU" sz="6400" b="1" i="1" dirty="0" smtClean="0">
                <a:solidFill>
                  <a:schemeClr val="tx1"/>
                </a:solidFill>
              </a:rPr>
              <a:t>Широколиственные</a:t>
            </a:r>
            <a:r>
              <a:rPr lang="ru-RU" sz="6400" b="1" i="1" dirty="0">
                <a:solidFill>
                  <a:schemeClr val="tx1"/>
                </a:solidFill>
              </a:rPr>
              <a:t> деревья имеют широкие и плоские листья — у которых толщина значительно </a:t>
            </a:r>
            <a:r>
              <a:rPr lang="ru-RU" sz="6400" b="1" i="1" dirty="0" smtClean="0">
                <a:solidFill>
                  <a:schemeClr val="tx1"/>
                </a:solidFill>
              </a:rPr>
              <a:t>меньше длины</a:t>
            </a:r>
            <a:r>
              <a:rPr lang="ru-RU" sz="6400" b="1" i="1" dirty="0">
                <a:solidFill>
                  <a:schemeClr val="tx1"/>
                </a:solidFill>
              </a:rPr>
              <a:t> и ширины, обычно опадающие раз в сезон. Широколиственные (или просто лиственные) </a:t>
            </a:r>
            <a:r>
              <a:rPr lang="ru-RU" sz="6400" b="1" i="1" dirty="0" smtClean="0">
                <a:solidFill>
                  <a:schemeClr val="tx1"/>
                </a:solidFill>
              </a:rPr>
              <a:t>деревья обычно</a:t>
            </a:r>
            <a:r>
              <a:rPr lang="ru-RU" sz="6400" b="1" i="1" dirty="0">
                <a:solidFill>
                  <a:schemeClr val="tx1"/>
                </a:solidFill>
              </a:rPr>
              <a:t> цветут и плодоносят. К этой группе относятся клёны, буки, ясени, эвкалипты и т. д</a:t>
            </a:r>
            <a:r>
              <a:rPr lang="ru-RU" sz="6400" b="1" i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ru-RU" sz="6200" b="1" i="1" dirty="0">
                <a:solidFill>
                  <a:schemeClr val="tx1"/>
                </a:solidFill>
              </a:rPr>
              <a:t>Листопадные деревья имеют чёткую смену лиственного покрова: все листья на дереве теряют </a:t>
            </a:r>
            <a:r>
              <a:rPr lang="ru-RU" sz="6200" b="1" i="1" dirty="0" smtClean="0">
                <a:solidFill>
                  <a:schemeClr val="tx1"/>
                </a:solidFill>
              </a:rPr>
              <a:t>зелёную окраску</a:t>
            </a:r>
            <a:r>
              <a:rPr lang="ru-RU" sz="6200" b="1" i="1" dirty="0">
                <a:solidFill>
                  <a:schemeClr val="tx1"/>
                </a:solidFill>
              </a:rPr>
              <a:t> и опадают, некоторое время (зимой) дерево стоит без листьев, потом (весной) из почек </a:t>
            </a:r>
            <a:r>
              <a:rPr lang="ru-RU" sz="6200" b="1" i="1" dirty="0" smtClean="0">
                <a:solidFill>
                  <a:schemeClr val="tx1"/>
                </a:solidFill>
              </a:rPr>
              <a:t>вырастают новые</a:t>
            </a:r>
            <a:r>
              <a:rPr lang="ru-RU" sz="6200" b="1" i="1" dirty="0">
                <a:solidFill>
                  <a:schemeClr val="tx1"/>
                </a:solidFill>
              </a:rPr>
              <a:t> листья</a:t>
            </a:r>
            <a:r>
              <a:rPr lang="ru-RU" sz="6200" b="1" i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ru-RU" sz="6200" b="1" i="1" dirty="0">
                <a:solidFill>
                  <a:schemeClr val="tx1"/>
                </a:solidFill>
              </a:rPr>
              <a:t>Вечнозелёные деревья не имеют чёткой смены лиственного покрова: листва находится на дереве в </a:t>
            </a:r>
            <a:r>
              <a:rPr lang="ru-RU" sz="6200" b="1" i="1" dirty="0" smtClean="0">
                <a:solidFill>
                  <a:schemeClr val="tx1"/>
                </a:solidFill>
              </a:rPr>
              <a:t>любой момент</a:t>
            </a:r>
            <a:r>
              <a:rPr lang="ru-RU" sz="6200" b="1" i="1" dirty="0">
                <a:solidFill>
                  <a:schemeClr val="tx1"/>
                </a:solidFill>
              </a:rPr>
              <a:t> </a:t>
            </a:r>
            <a:r>
              <a:rPr lang="ru-RU" sz="6200" b="1" i="1" dirty="0" smtClean="0">
                <a:solidFill>
                  <a:schemeClr val="tx1"/>
                </a:solidFill>
              </a:rPr>
              <a:t>года,</a:t>
            </a:r>
            <a:r>
              <a:rPr lang="ru-RU" sz="6200" b="1" i="1" dirty="0">
                <a:solidFill>
                  <a:schemeClr val="tx1"/>
                </a:solidFill>
              </a:rPr>
              <a:t> и смена листьев происходит постепенно, в течение всей жизни </a:t>
            </a:r>
            <a:r>
              <a:rPr lang="ru-RU" sz="6200" b="1" i="1" dirty="0" smtClean="0">
                <a:solidFill>
                  <a:schemeClr val="tx1"/>
                </a:solidFill>
              </a:rPr>
              <a:t>дерева.</a:t>
            </a:r>
          </a:p>
          <a:p>
            <a:endParaRPr lang="ru-RU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459432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4248472" cy="6237312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200" b="1" i="1" dirty="0" smtClean="0"/>
              <a:t>Берёза.</a:t>
            </a:r>
            <a:r>
              <a:rPr lang="ru-RU" sz="2200" i="1" dirty="0" smtClean="0"/>
              <a:t/>
            </a:r>
            <a:br>
              <a:rPr lang="ru-RU" sz="2200" i="1" dirty="0" smtClean="0"/>
            </a:br>
            <a:r>
              <a:rPr lang="ru-RU" sz="2200" i="1" dirty="0" smtClean="0"/>
              <a:t/>
            </a:r>
            <a:br>
              <a:rPr lang="ru-RU" sz="2200" i="1" dirty="0" smtClean="0"/>
            </a:br>
            <a:r>
              <a:rPr lang="ru-RU" sz="2200" b="1" i="1" dirty="0" smtClean="0"/>
              <a:t>Большинство </a:t>
            </a:r>
            <a:r>
              <a:rPr lang="ru-RU" sz="2200" b="1" i="1" dirty="0"/>
              <a:t>видов берёз — деревья высотой 30—45 м, с обхватом ствола до 120—150 см, </a:t>
            </a:r>
            <a:r>
              <a:rPr lang="ru-RU" sz="2200" b="1" i="1" dirty="0" smtClean="0"/>
              <a:t>Берёза </a:t>
            </a:r>
            <a:r>
              <a:rPr lang="ru-RU" sz="2200" b="1" i="1" dirty="0"/>
              <a:t>растёт медленно только в первые годы. Потом, наоборот, начинает расти быстро, и это обеспечивает ей победу над конкурирующей травянистой растительностью</a:t>
            </a:r>
            <a:r>
              <a:rPr lang="ru-RU" sz="2200" b="1" i="1" dirty="0" smtClean="0"/>
              <a:t>.</a:t>
            </a:r>
            <a:br>
              <a:rPr lang="ru-RU" sz="2200" b="1" i="1" dirty="0" smtClean="0"/>
            </a:br>
            <a:r>
              <a:rPr lang="ru-RU" sz="2200" b="1" i="1" dirty="0" smtClean="0"/>
              <a:t>В давние времена, когда ещё не было бумаги, умельцы особым образом выделывали верхний слой коры - бересту, чтобы на ней можно было писать. Древесина дерева и сейчас служит для изготовления мебели, листья и почки служат в лекарственных целях березовый сок не только вкусен, но и полезен, а из других тонких веток получаются отличные веники для бани.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1700808"/>
            <a:ext cx="3632448" cy="37444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Настя\Desktop\41288_html_3bcc8b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4752528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7250" y="-642938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4248472" cy="6237312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3113584"/>
            <a:ext cx="3632448" cy="3744416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И. Наумов</a:t>
            </a:r>
            <a:br>
              <a:rPr lang="ru-RU" b="1" i="1" dirty="0" smtClean="0">
                <a:solidFill>
                  <a:schemeClr val="tx1"/>
                </a:solidFill>
              </a:rPr>
            </a:br>
            <a:r>
              <a:rPr lang="ru-RU" b="1" i="1" dirty="0" smtClean="0">
                <a:solidFill>
                  <a:schemeClr val="tx1"/>
                </a:solidFill>
              </a:rPr>
              <a:t/>
            </a:r>
            <a:br>
              <a:rPr lang="ru-RU" b="1" i="1" dirty="0" smtClean="0">
                <a:solidFill>
                  <a:schemeClr val="tx1"/>
                </a:solidFill>
              </a:rPr>
            </a:br>
            <a:r>
              <a:rPr lang="ru-RU" b="1" i="1" dirty="0" smtClean="0">
                <a:solidFill>
                  <a:schemeClr val="tx1"/>
                </a:solidFill>
              </a:rPr>
              <a:t>У задумчивой березки</a:t>
            </a:r>
            <a:br>
              <a:rPr lang="ru-RU" b="1" i="1" dirty="0" smtClean="0">
                <a:solidFill>
                  <a:schemeClr val="tx1"/>
                </a:solidFill>
              </a:rPr>
            </a:br>
            <a:r>
              <a:rPr lang="ru-RU" b="1" i="1" dirty="0" smtClean="0">
                <a:solidFill>
                  <a:schemeClr val="tx1"/>
                </a:solidFill>
              </a:rPr>
              <a:t>На ветвях висят сережки.</a:t>
            </a:r>
            <a:br>
              <a:rPr lang="ru-RU" b="1" i="1" dirty="0" smtClean="0">
                <a:solidFill>
                  <a:schemeClr val="tx1"/>
                </a:solidFill>
              </a:rPr>
            </a:br>
            <a:r>
              <a:rPr lang="ru-RU" b="1" i="1" dirty="0" smtClean="0">
                <a:solidFill>
                  <a:schemeClr val="tx1"/>
                </a:solidFill>
              </a:rPr>
              <a:t>Ты, березка, не грусти, </a:t>
            </a:r>
            <a:br>
              <a:rPr lang="ru-RU" b="1" i="1" dirty="0" smtClean="0">
                <a:solidFill>
                  <a:schemeClr val="tx1"/>
                </a:solidFill>
              </a:rPr>
            </a:br>
            <a:r>
              <a:rPr lang="ru-RU" b="1" i="1" dirty="0" smtClean="0">
                <a:solidFill>
                  <a:schemeClr val="tx1"/>
                </a:solidFill>
              </a:rPr>
              <a:t>Почки в листья распусти.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12289" name="Picture 1" descr="K:\улица фото\последние 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453650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K:\улица фото\последние 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"/>
            <a:ext cx="4067944" cy="2780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747464"/>
            <a:ext cx="10858500" cy="814387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96552" y="3401616"/>
            <a:ext cx="3419872" cy="345638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>
                <a:solidFill>
                  <a:schemeClr val="tx1"/>
                </a:solidFill>
              </a:rPr>
              <a:t>А. Гришин</a:t>
            </a:r>
            <a:br>
              <a:rPr lang="ru-RU" i="1" dirty="0" smtClean="0">
                <a:solidFill>
                  <a:schemeClr val="tx1"/>
                </a:solidFill>
              </a:rPr>
            </a:br>
            <a:r>
              <a:rPr lang="ru-RU" i="1" dirty="0" smtClean="0">
                <a:solidFill>
                  <a:schemeClr val="tx1"/>
                </a:solidFill>
              </a:rPr>
              <a:t/>
            </a:r>
            <a:br>
              <a:rPr lang="ru-RU" i="1" dirty="0" smtClean="0">
                <a:solidFill>
                  <a:schemeClr val="tx1"/>
                </a:solidFill>
              </a:rPr>
            </a:br>
            <a:r>
              <a:rPr lang="ru-RU" i="1" dirty="0" smtClean="0">
                <a:solidFill>
                  <a:schemeClr val="tx1"/>
                </a:solidFill>
              </a:rPr>
              <a:t>Вся в серёжках. Не боится</a:t>
            </a:r>
            <a:br>
              <a:rPr lang="ru-RU" i="1" dirty="0" smtClean="0">
                <a:solidFill>
                  <a:schemeClr val="tx1"/>
                </a:solidFill>
              </a:rPr>
            </a:br>
            <a:r>
              <a:rPr lang="ru-RU" i="1" dirty="0" smtClean="0">
                <a:solidFill>
                  <a:schemeClr val="tx1"/>
                </a:solidFill>
              </a:rPr>
              <a:t>Вьюги и мороза.</a:t>
            </a:r>
            <a:br>
              <a:rPr lang="ru-RU" i="1" dirty="0" smtClean="0">
                <a:solidFill>
                  <a:schemeClr val="tx1"/>
                </a:solidFill>
              </a:rPr>
            </a:br>
            <a:r>
              <a:rPr lang="ru-RU" i="1" dirty="0" smtClean="0">
                <a:solidFill>
                  <a:schemeClr val="tx1"/>
                </a:solidFill>
              </a:rPr>
              <a:t>Белоствольная царица-</a:t>
            </a:r>
            <a:br>
              <a:rPr lang="ru-RU" i="1" dirty="0" smtClean="0">
                <a:solidFill>
                  <a:schemeClr val="tx1"/>
                </a:solidFill>
              </a:rPr>
            </a:br>
            <a:r>
              <a:rPr lang="ru-RU" i="1" dirty="0" smtClean="0">
                <a:solidFill>
                  <a:schemeClr val="tx1"/>
                </a:solidFill>
              </a:rPr>
              <a:t>Русская береза</a:t>
            </a:r>
            <a:br>
              <a:rPr lang="ru-RU" i="1" dirty="0" smtClean="0">
                <a:solidFill>
                  <a:schemeClr val="tx1"/>
                </a:solidFill>
              </a:rPr>
            </a:b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5" name="Picture 3" descr="K:\улица фото\IMG_20161007_113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-387424"/>
            <a:ext cx="3461542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K:\улица фото\IMG_20170210_1116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32656"/>
            <a:ext cx="3816425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148064" y="1844824"/>
            <a:ext cx="4572000" cy="43704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i="1" dirty="0" smtClean="0"/>
              <a:t>В снегу стоит берёзка.</a:t>
            </a:r>
            <a:br>
              <a:rPr lang="ru-RU" sz="2000" b="1" i="1" dirty="0" smtClean="0"/>
            </a:br>
            <a:r>
              <a:rPr lang="ru-RU" sz="2000" b="1" i="1" dirty="0" smtClean="0"/>
              <a:t>Напудрена причёска!</a:t>
            </a:r>
            <a:br>
              <a:rPr lang="ru-RU" sz="2000" b="1" i="1" dirty="0" smtClean="0"/>
            </a:br>
            <a:r>
              <a:rPr lang="ru-RU" sz="2000" b="1" i="1" dirty="0" smtClean="0"/>
              <a:t>Затейливые банты!</a:t>
            </a:r>
            <a:br>
              <a:rPr lang="ru-RU" sz="2000" b="1" i="1" dirty="0" smtClean="0"/>
            </a:br>
            <a:r>
              <a:rPr lang="ru-RU" sz="2000" b="1" i="1" dirty="0" smtClean="0"/>
              <a:t>На бантах бриллианты!</a:t>
            </a:r>
            <a:br>
              <a:rPr lang="ru-RU" sz="2000" b="1" i="1" dirty="0" smtClean="0"/>
            </a:br>
            <a:r>
              <a:rPr lang="ru-RU" sz="2000" b="1" i="1" dirty="0" smtClean="0"/>
              <a:t>Уложен каждый локон!</a:t>
            </a:r>
            <a:br>
              <a:rPr lang="ru-RU" sz="2000" b="1" i="1" dirty="0" smtClean="0"/>
            </a:br>
            <a:r>
              <a:rPr lang="ru-RU" sz="2000" b="1" i="1" dirty="0" smtClean="0"/>
              <a:t>Любуемся из окон,</a:t>
            </a:r>
            <a:br>
              <a:rPr lang="ru-RU" sz="2000" b="1" i="1" dirty="0" smtClean="0"/>
            </a:br>
            <a:r>
              <a:rPr lang="ru-RU" sz="2000" b="1" i="1" dirty="0" smtClean="0"/>
              <a:t>Как в инее морозном</a:t>
            </a:r>
            <a:br>
              <a:rPr lang="ru-RU" sz="2000" b="1" i="1" dirty="0" smtClean="0"/>
            </a:br>
            <a:r>
              <a:rPr lang="ru-RU" sz="2000" b="1" i="1" dirty="0" smtClean="0"/>
              <a:t>Берёзка грациозна!</a:t>
            </a:r>
            <a:br>
              <a:rPr lang="ru-RU" sz="2000" b="1" i="1" dirty="0" smtClean="0"/>
            </a:br>
            <a:r>
              <a:rPr lang="ru-RU" sz="2000" b="1" i="1" dirty="0" smtClean="0"/>
              <a:t>Наряд богат и светел!</a:t>
            </a:r>
            <a:br>
              <a:rPr lang="ru-RU" sz="2000" b="1" i="1" dirty="0" smtClean="0"/>
            </a:br>
            <a:r>
              <a:rPr lang="ru-RU" sz="2000" b="1" i="1" dirty="0" smtClean="0"/>
              <a:t>Январь её отметил -</a:t>
            </a:r>
            <a:br>
              <a:rPr lang="ru-RU" sz="2000" b="1" i="1" dirty="0" smtClean="0"/>
            </a:br>
            <a:r>
              <a:rPr lang="ru-RU" sz="2000" b="1" i="1" dirty="0" smtClean="0"/>
              <a:t>Назначил первой самой</a:t>
            </a:r>
            <a:br>
              <a:rPr lang="ru-RU" sz="2000" b="1" i="1" dirty="0" smtClean="0"/>
            </a:br>
            <a:r>
              <a:rPr lang="ru-RU" sz="2000" b="1" i="1" dirty="0" smtClean="0"/>
              <a:t>Своей придворной дамой!</a:t>
            </a:r>
            <a:br>
              <a:rPr lang="ru-RU" sz="2000" b="1" i="1" dirty="0" smtClean="0"/>
            </a:br>
            <a:endParaRPr lang="ru-RU" sz="2000" b="1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7250" y="-642938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3851920" cy="6165304"/>
          </a:xfrm>
        </p:spPr>
        <p:txBody>
          <a:bodyPr>
            <a:noAutofit/>
          </a:bodyPr>
          <a:lstStyle/>
          <a:p>
            <a:r>
              <a:rPr lang="ru-RU" sz="1800" b="1" i="1" dirty="0" smtClean="0"/>
              <a:t>Рябина.</a:t>
            </a:r>
            <a:br>
              <a:rPr lang="ru-RU" sz="1800" b="1" i="1" dirty="0" smtClean="0"/>
            </a:br>
            <a:r>
              <a:rPr lang="ru-RU" sz="1800" i="1" dirty="0" smtClean="0"/>
              <a:t/>
            </a:r>
            <a:br>
              <a:rPr lang="ru-RU" sz="1800" i="1" dirty="0" smtClean="0"/>
            </a:br>
            <a:r>
              <a:rPr lang="ru-RU" sz="1800" b="1" i="1" dirty="0" smtClean="0"/>
              <a:t>Рябина обыкновенная -  небольшое дерево из семейства розоцветных  высотой до 10 (редко 15 и даже 20) м, с ажурной кроной и серой гладкой корой. Листья очередные, крупные, непарноперистые. Все рябины достаточно холодоустойчивы. Они любят открытые солнечные места. Но могут мириться и с полутенью. Специальная обрезка не требуется. Вы можете лишь по желанию формировать крону рябины. Лучше всего производить обрезку ранней весной, до того как рябина выйдет из периода зимнего покоя и тронется в рост. Размножаются рябины семенами весной.</a:t>
            </a:r>
            <a:endParaRPr lang="ru-RU" sz="18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1412776"/>
            <a:ext cx="3600400" cy="42260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Настя\Desktop\foto18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0"/>
            <a:ext cx="4608512" cy="6032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-531440"/>
            <a:ext cx="10858500" cy="8143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459432"/>
            <a:ext cx="3851920" cy="616530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600400" cy="4226024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Н. </a:t>
            </a:r>
            <a:r>
              <a:rPr lang="ru-RU" sz="2000" b="1" i="1" dirty="0" err="1" smtClean="0">
                <a:solidFill>
                  <a:schemeClr val="tx1"/>
                </a:solidFill>
              </a:rPr>
              <a:t>Меркушова</a:t>
            </a:r>
            <a:r>
              <a:rPr lang="ru-RU" sz="2000" b="1" i="1" dirty="0" smtClean="0">
                <a:solidFill>
                  <a:schemeClr val="tx1"/>
                </a:solidFill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Я по парку погуляла,</a:t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Где заря растёт узнала.</a:t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Поглядела вверх - она</a:t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Сразу стала мне видна!</a:t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Ярко ягодки горят, </a:t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На меня они глядят!</a:t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Что за  чудная картина?- </a:t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Это дерево - рябина!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10242" name="Picture 2" descr="K:\улица фото\последние 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4372171" cy="327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572000" y="357301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 smtClean="0"/>
              <a:t>И. </a:t>
            </a:r>
            <a:r>
              <a:rPr lang="ru-RU" sz="2000" b="1" i="1" dirty="0" err="1" smtClean="0"/>
              <a:t>Токмакова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Красненькую ягодку</a:t>
            </a:r>
            <a:br>
              <a:rPr lang="ru-RU" sz="2000" b="1" i="1" dirty="0" smtClean="0"/>
            </a:br>
            <a:r>
              <a:rPr lang="ru-RU" sz="2000" b="1" i="1" dirty="0" smtClean="0"/>
              <a:t>Мне дала рябина.</a:t>
            </a:r>
            <a:br>
              <a:rPr lang="ru-RU" sz="2000" b="1" i="1" dirty="0" smtClean="0"/>
            </a:br>
            <a:r>
              <a:rPr lang="ru-RU" sz="2000" b="1" i="1" dirty="0" smtClean="0"/>
              <a:t>Думал я, что сладкую,</a:t>
            </a:r>
            <a:br>
              <a:rPr lang="ru-RU" sz="2000" b="1" i="1" dirty="0" smtClean="0"/>
            </a:br>
            <a:r>
              <a:rPr lang="ru-RU" sz="2000" b="1" i="1" dirty="0" smtClean="0"/>
              <a:t>А она как хина.</a:t>
            </a:r>
            <a:br>
              <a:rPr lang="ru-RU" sz="2000" b="1" i="1" dirty="0" smtClean="0"/>
            </a:br>
            <a:r>
              <a:rPr lang="ru-RU" sz="2000" b="1" i="1" dirty="0" smtClean="0"/>
              <a:t>Толи эта ягодка</a:t>
            </a:r>
            <a:br>
              <a:rPr lang="ru-RU" sz="2000" b="1" i="1" dirty="0" smtClean="0"/>
            </a:br>
            <a:r>
              <a:rPr lang="ru-RU" sz="2000" b="1" i="1" dirty="0" smtClean="0"/>
              <a:t>Просто </a:t>
            </a:r>
            <a:r>
              <a:rPr lang="ru-RU" sz="2000" b="1" i="1" dirty="0" err="1" smtClean="0"/>
              <a:t>недозрела</a:t>
            </a:r>
            <a:r>
              <a:rPr lang="ru-RU" sz="2000" b="1" i="1" dirty="0" smtClean="0"/>
              <a:t>,</a:t>
            </a:r>
            <a:br>
              <a:rPr lang="ru-RU" sz="2000" b="1" i="1" dirty="0" smtClean="0"/>
            </a:br>
            <a:r>
              <a:rPr lang="ru-RU" sz="2000" b="1" i="1" dirty="0" smtClean="0"/>
              <a:t>Толь рябина хитрая</a:t>
            </a:r>
            <a:br>
              <a:rPr lang="ru-RU" sz="2000" b="1" i="1" dirty="0" smtClean="0"/>
            </a:br>
            <a:r>
              <a:rPr lang="ru-RU" sz="2000" b="1" i="1" dirty="0" smtClean="0"/>
              <a:t>Подшутить хотела?</a:t>
            </a:r>
            <a:endParaRPr lang="ru-RU" sz="20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3573016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Загадки</a:t>
            </a:r>
          </a:p>
          <a:p>
            <a:r>
              <a:rPr lang="ru-RU" dirty="0" smtClean="0"/>
              <a:t>Я смотрю в свое окно,</a:t>
            </a:r>
            <a:br>
              <a:rPr lang="ru-RU" dirty="0" smtClean="0"/>
            </a:br>
            <a:r>
              <a:rPr lang="ru-RU" dirty="0" smtClean="0"/>
              <a:t>Вижу дерево одно.</a:t>
            </a:r>
            <a:br>
              <a:rPr lang="ru-RU" dirty="0" smtClean="0"/>
            </a:br>
            <a:r>
              <a:rPr lang="ru-RU" dirty="0" smtClean="0"/>
              <a:t>Гроздья красные висят,</a:t>
            </a:r>
            <a:br>
              <a:rPr lang="ru-RU" dirty="0" smtClean="0"/>
            </a:br>
            <a:r>
              <a:rPr lang="ru-RU" dirty="0" smtClean="0"/>
              <a:t>Птички скушать их хотят.</a:t>
            </a:r>
            <a:br>
              <a:rPr lang="ru-RU" dirty="0" smtClean="0"/>
            </a:br>
            <a:r>
              <a:rPr lang="ru-RU" b="1" dirty="0" smtClean="0"/>
              <a:t>(Рябина)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55172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Много ягодок – огней</a:t>
            </a:r>
            <a:br>
              <a:rPr lang="ru-RU" dirty="0" smtClean="0"/>
            </a:br>
            <a:r>
              <a:rPr lang="ru-RU" dirty="0" smtClean="0"/>
              <a:t>Будет осенью на ней.</a:t>
            </a:r>
            <a:br>
              <a:rPr lang="ru-RU" dirty="0" smtClean="0"/>
            </a:br>
            <a:r>
              <a:rPr lang="ru-RU" dirty="0" smtClean="0"/>
              <a:t>И подарит для Марины</a:t>
            </a:r>
            <a:br>
              <a:rPr lang="ru-RU" dirty="0" smtClean="0"/>
            </a:br>
            <a:r>
              <a:rPr lang="ru-RU" dirty="0" smtClean="0"/>
              <a:t>Бусы красная ...</a:t>
            </a:r>
            <a:r>
              <a:rPr lang="ru-RU" b="1" dirty="0" smtClean="0"/>
              <a:t>(Рябина)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265</Words>
  <Application>Microsoft Office PowerPoint</Application>
  <PresentationFormat>Экран (4:3)</PresentationFormat>
  <Paragraphs>133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ＭＳ Ｐゴシック</vt:lpstr>
      <vt:lpstr>Arial</vt:lpstr>
      <vt:lpstr>Calibri</vt:lpstr>
      <vt:lpstr>Times New Roman</vt:lpstr>
      <vt:lpstr>Тема Office</vt:lpstr>
      <vt:lpstr>Экологический паспорт группы «Теремок»</vt:lpstr>
      <vt:lpstr>Цель: Формирование у дошкольников экологического сознания и экологической культуры</vt:lpstr>
      <vt:lpstr>План участка</vt:lpstr>
      <vt:lpstr>Деревья</vt:lpstr>
      <vt:lpstr> Берёза.  Большинство видов берёз — деревья высотой 30—45 м, с обхватом ствола до 120—150 см, Берёза растёт медленно только в первые годы. Потом, наоборот, начинает расти быстро, и это обеспечивает ей победу над конкурирующей травянистой растительностью. В давние времена, когда ещё не было бумаги, умельцы особым образом выделывали верхний слой коры - бересту, чтобы на ней можно было писать. Древесина дерева и сейчас служит для изготовления мебели, листья и почки служат в лекарственных целях березовый сок не только вкусен, но и полезен, а из других тонких веток получаются отличные веники для бани.  </vt:lpstr>
      <vt:lpstr>Презентация PowerPoint</vt:lpstr>
      <vt:lpstr>Презентация PowerPoint</vt:lpstr>
      <vt:lpstr>Рябина.  Рябина обыкновенная -  небольшое дерево из семейства розоцветных  высотой до 10 (редко 15 и даже 20) м, с ажурной кроной и серой гладкой корой. Листья очередные, крупные, непарноперистые. Все рябины достаточно холодоустойчивы. Они любят открытые солнечные места. Но могут мириться и с полутенью. Специальная обрезка не требуется. Вы можете лишь по желанию формировать крону рябины. Лучше всего производить обрезку ранней весной, до того как рябина выйдет из периода зимнего покоя и тронется в рост. Размножаются рябины семенами весной.</vt:lpstr>
      <vt:lpstr>.</vt:lpstr>
      <vt:lpstr>.</vt:lpstr>
      <vt:lpstr> </vt:lpstr>
      <vt:lpstr> </vt:lpstr>
      <vt:lpstr>Сирень   Род включает от 22 до 36 видов. Почти все виды в естественных условиях произрастают в горных районах различных регионов Евразии. Многие виды издавна применяются в озеленении. Сорта различаются по окраске, форме и размеру цветков, срокам цветения, высоте и габитусу кустов и т. д. Листья супротивные, обыкновенно цельные, реже перисто-раздельные, опадающие на зиму. Цветки белые, лиловые или розовые, расположены в метёлках на концах ветвей. Чашечка маленькая, короткая, колокольчатая о четырёх зубчиках. Венчик обыкновенно с длинной цилиндрической трубкой. Плод — сухая двустворчатая коробочка.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Настя</dc:creator>
  <cp:lastModifiedBy>Никита Иванов</cp:lastModifiedBy>
  <cp:revision>51</cp:revision>
  <dcterms:created xsi:type="dcterms:W3CDTF">2017-01-30T02:34:05Z</dcterms:created>
  <dcterms:modified xsi:type="dcterms:W3CDTF">2017-11-20T12:43:17Z</dcterms:modified>
</cp:coreProperties>
</file>